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8288000" cy="10287000"/>
  <p:notesSz cx="6858000" cy="9144000"/>
  <p:embeddedFontLst>
    <p:embeddedFont>
      <p:font typeface="Agrandir" panose="020B0604020202020204" charset="0"/>
      <p:regular r:id="rId13"/>
    </p:embeddedFont>
    <p:embeddedFont>
      <p:font typeface="Agrandir Bold" panose="020B0604020202020204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gif"/><Relationship Id="rId4" Type="http://schemas.openxmlformats.org/officeDocument/2006/relationships/image" Target="../media/image23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gif"/><Relationship Id="rId7" Type="http://schemas.openxmlformats.org/officeDocument/2006/relationships/image" Target="../media/image13.png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0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7" Type="http://schemas.openxmlformats.org/officeDocument/2006/relationships/image" Target="../media/image19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25000"/>
          </a:blip>
          <a:srcRect/>
          <a:stretch>
            <a:fillRect/>
          </a:stretch>
        </p:blipFill>
        <p:spPr>
          <a:xfrm rot="-10800000">
            <a:off x="6333452" y="-1797179"/>
            <a:ext cx="15735219" cy="13881357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466312" y="3378968"/>
            <a:ext cx="15792988" cy="3382709"/>
            <a:chOff x="0" y="-116840"/>
            <a:chExt cx="21057318" cy="4510280"/>
          </a:xfrm>
        </p:grpSpPr>
        <p:sp>
          <p:nvSpPr>
            <p:cNvPr id="4" name="TextBox 4"/>
            <p:cNvSpPr txBox="1"/>
            <p:nvPr/>
          </p:nvSpPr>
          <p:spPr>
            <a:xfrm>
              <a:off x="0" y="-116840"/>
              <a:ext cx="21057318" cy="38472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508"/>
                </a:lnSpc>
              </a:pPr>
              <a:r>
                <a:rPr lang="en-US" sz="7200" b="1" dirty="0"/>
                <a:t>Personalized Health App Using Artificial Intelligence</a:t>
              </a:r>
            </a:p>
            <a:p>
              <a:pPr algn="ctr">
                <a:lnSpc>
                  <a:spcPts val="7508"/>
                </a:lnSpc>
              </a:pPr>
              <a:endParaRPr lang="en-US" sz="6826" dirty="0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2998698"/>
              <a:ext cx="21057318" cy="13947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6"/>
                </a:lnSpc>
                <a:spcBef>
                  <a:spcPct val="0"/>
                </a:spcBef>
              </a:pPr>
              <a:r>
                <a:rPr lang="en-US" sz="3200" dirty="0"/>
                <a:t>Revolutionizing Healthcare Through Intelligent Personalization</a:t>
              </a:r>
            </a:p>
            <a:p>
              <a:pPr algn="ctr">
                <a:lnSpc>
                  <a:spcPts val="4206"/>
                </a:lnSpc>
                <a:spcBef>
                  <a:spcPct val="0"/>
                </a:spcBef>
              </a:pPr>
              <a:endParaRPr lang="en-US" sz="3004" dirty="0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505200" y="266700"/>
            <a:ext cx="5334494" cy="2928632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3810000" y="1243012"/>
            <a:ext cx="7746986" cy="1247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399"/>
              </a:lnSpc>
              <a:spcBef>
                <a:spcPct val="0"/>
              </a:spcBef>
            </a:pPr>
            <a:r>
              <a:rPr lang="en-US" sz="6999" dirty="0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Conclusion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13396" y="3848100"/>
            <a:ext cx="17661208" cy="42840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99"/>
              </a:lnSpc>
              <a:spcBef>
                <a:spcPct val="0"/>
              </a:spcBef>
            </a:pPr>
            <a:r>
              <a:rPr lang="en-US" sz="3200" dirty="0"/>
              <a:t>The </a:t>
            </a:r>
            <a:r>
              <a:rPr lang="en-US" sz="3200" i="1" dirty="0"/>
              <a:t>Personalised Health App</a:t>
            </a:r>
            <a:r>
              <a:rPr lang="en-US" sz="3200" dirty="0"/>
              <a:t> powered by </a:t>
            </a:r>
            <a:r>
              <a:rPr lang="en-US" sz="3200" b="1" dirty="0"/>
              <a:t>Artificial Intelligence</a:t>
            </a:r>
            <a:r>
              <a:rPr lang="en-US" sz="3200" dirty="0"/>
              <a:t> revolutionizes the way individuals manage their well-being by transforming raw health data into meaningful, actionable insights. By integrating data from </a:t>
            </a:r>
            <a:r>
              <a:rPr lang="en-US" sz="3200" b="1" dirty="0"/>
              <a:t>wearables, mobile sensors, medical history, lifestyle inputs</a:t>
            </a:r>
            <a:r>
              <a:rPr lang="en-US" sz="3200" dirty="0"/>
              <a:t>, and </a:t>
            </a:r>
            <a:r>
              <a:rPr lang="en-US" sz="3200" b="1" dirty="0"/>
              <a:t>professional feedback</a:t>
            </a:r>
            <a:r>
              <a:rPr lang="en-US" sz="3200" dirty="0"/>
              <a:t>, the system enables </a:t>
            </a:r>
            <a:r>
              <a:rPr lang="en-US" sz="3200" b="1" dirty="0"/>
              <a:t>continuous, intelligent, and adaptive health monitoring</a:t>
            </a:r>
            <a:r>
              <a:rPr lang="en-US" sz="3200" dirty="0"/>
              <a:t>.</a:t>
            </a:r>
          </a:p>
          <a:p>
            <a:pPr>
              <a:lnSpc>
                <a:spcPts val="4199"/>
              </a:lnSpc>
              <a:spcBef>
                <a:spcPct val="0"/>
              </a:spcBef>
            </a:pPr>
            <a:endParaRPr lang="en-US" sz="3200" dirty="0"/>
          </a:p>
          <a:p>
            <a:pPr>
              <a:lnSpc>
                <a:spcPts val="4199"/>
              </a:lnSpc>
              <a:spcBef>
                <a:spcPct val="0"/>
              </a:spcBef>
            </a:pPr>
            <a:endParaRPr lang="en-US" sz="3200" dirty="0">
              <a:solidFill>
                <a:srgbClr val="2B2B2B"/>
              </a:solidFill>
              <a:latin typeface="Agrandir"/>
              <a:ea typeface="Agrandir"/>
              <a:cs typeface="Agrandir"/>
              <a:sym typeface="Agrandir"/>
            </a:endParaRPr>
          </a:p>
          <a:p>
            <a:pPr>
              <a:lnSpc>
                <a:spcPts val="4199"/>
              </a:lnSpc>
              <a:spcBef>
                <a:spcPct val="0"/>
              </a:spcBef>
            </a:pPr>
            <a:r>
              <a:rPr lang="en-US" sz="3200" dirty="0"/>
              <a:t>Ultimately, this AI-driven platform bridges the gap between </a:t>
            </a:r>
            <a:r>
              <a:rPr lang="en-US" sz="3200" b="1" dirty="0"/>
              <a:t>personal wellness and professional healthcare</a:t>
            </a:r>
            <a:r>
              <a:rPr lang="en-US" sz="3200" dirty="0"/>
              <a:t>, promoting </a:t>
            </a:r>
            <a:r>
              <a:rPr lang="en-US" sz="3200" b="1" dirty="0"/>
              <a:t>preventive care, data-driven decisions,</a:t>
            </a:r>
            <a:r>
              <a:rPr lang="en-US" sz="3200" dirty="0"/>
              <a:t> and </a:t>
            </a:r>
            <a:r>
              <a:rPr lang="en-US" sz="3200" b="1" dirty="0"/>
              <a:t>a healthier, more informed society</a:t>
            </a:r>
            <a:r>
              <a:rPr lang="en-US" sz="3200" dirty="0"/>
              <a:t>.</a:t>
            </a:r>
            <a:endParaRPr lang="en-US" sz="2999" dirty="0">
              <a:solidFill>
                <a:srgbClr val="2B2B2B"/>
              </a:solidFill>
              <a:latin typeface="Agrandir"/>
              <a:ea typeface="Agrandir"/>
              <a:cs typeface="Agrandir"/>
              <a:sym typeface="Agrandir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25000"/>
          </a:blip>
          <a:srcRect/>
          <a:stretch>
            <a:fillRect/>
          </a:stretch>
        </p:blipFill>
        <p:spPr>
          <a:xfrm>
            <a:off x="-1662681" y="-6438340"/>
            <a:ext cx="13761077" cy="1415359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4911263" y="4028678"/>
            <a:ext cx="8465475" cy="1247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399"/>
              </a:lnSpc>
              <a:spcBef>
                <a:spcPct val="0"/>
              </a:spcBef>
            </a:pPr>
            <a:r>
              <a:rPr lang="en-US" sz="6999" u="none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Thank you!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alphaModFix amt="25000"/>
          </a:blip>
          <a:srcRect/>
          <a:stretch>
            <a:fillRect/>
          </a:stretch>
        </p:blipFill>
        <p:spPr>
          <a:xfrm>
            <a:off x="11511932" y="6947324"/>
            <a:ext cx="8674222" cy="7652259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alphaModFix amt="25000"/>
          </a:blip>
          <a:srcRect/>
          <a:stretch>
            <a:fillRect/>
          </a:stretch>
        </p:blipFill>
        <p:spPr>
          <a:xfrm>
            <a:off x="15141061" y="2810706"/>
            <a:ext cx="6293877" cy="5612932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>
            <a:alphaModFix amt="25000"/>
          </a:blip>
          <a:srcRect/>
          <a:stretch>
            <a:fillRect/>
          </a:stretch>
        </p:blipFill>
        <p:spPr>
          <a:xfrm rot="-3435299">
            <a:off x="-3167656" y="638455"/>
            <a:ext cx="6335313" cy="707679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25000"/>
          </a:blip>
          <a:srcRect/>
          <a:stretch>
            <a:fillRect/>
          </a:stretch>
        </p:blipFill>
        <p:spPr>
          <a:xfrm rot="-6481524">
            <a:off x="-4505790" y="-3013433"/>
            <a:ext cx="14212948" cy="15866191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25000"/>
          </a:blip>
          <a:srcRect/>
          <a:stretch>
            <a:fillRect/>
          </a:stretch>
        </p:blipFill>
        <p:spPr>
          <a:xfrm rot="8540967">
            <a:off x="11045685" y="-4839949"/>
            <a:ext cx="8031035" cy="801684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25000"/>
          </a:blip>
          <a:srcRect/>
          <a:stretch>
            <a:fillRect/>
          </a:stretch>
        </p:blipFill>
        <p:spPr>
          <a:xfrm rot="-3311130">
            <a:off x="14790428" y="6444896"/>
            <a:ext cx="5413008" cy="5626807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028700" y="1279003"/>
            <a:ext cx="16230600" cy="1247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399"/>
              </a:lnSpc>
              <a:spcBef>
                <a:spcPct val="0"/>
              </a:spcBef>
            </a:pPr>
            <a:r>
              <a:rPr lang="en-US" sz="6999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Team Members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804224" y="3030529"/>
            <a:ext cx="2453576" cy="5072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 dirty="0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2300030748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933183" y="3030529"/>
            <a:ext cx="4811017" cy="5072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 dirty="0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YARLAGADDA BHAVANA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860568" y="4628413"/>
            <a:ext cx="2340888" cy="5810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 dirty="0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2300031893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103206" y="4600145"/>
            <a:ext cx="4031394" cy="5072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 dirty="0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CHILLA DIVYA CHAND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103206" y="4918926"/>
            <a:ext cx="4264343" cy="507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 dirty="0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 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E4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4122411"/>
            <a:ext cx="6780460" cy="2126095"/>
            <a:chOff x="0" y="-190500"/>
            <a:chExt cx="9040614" cy="2834793"/>
          </a:xfrm>
        </p:grpSpPr>
        <p:sp>
          <p:nvSpPr>
            <p:cNvPr id="3" name="TextBox 3"/>
            <p:cNvSpPr txBox="1"/>
            <p:nvPr/>
          </p:nvSpPr>
          <p:spPr>
            <a:xfrm>
              <a:off x="0" y="-190500"/>
              <a:ext cx="9040614" cy="28347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399"/>
                </a:lnSpc>
                <a:spcBef>
                  <a:spcPct val="0"/>
                </a:spcBef>
              </a:pPr>
              <a:r>
                <a:rPr lang="en-IN" sz="7200" b="1" dirty="0"/>
                <a:t>  Evolution</a:t>
              </a:r>
            </a:p>
            <a:p>
              <a:pPr marL="0" lvl="0" indent="0" algn="l">
                <a:lnSpc>
                  <a:spcPts val="8399"/>
                </a:lnSpc>
                <a:spcBef>
                  <a:spcPct val="0"/>
                </a:spcBef>
              </a:pPr>
              <a:endParaRPr lang="en-US" sz="6999" dirty="0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1652506"/>
              <a:ext cx="9040614" cy="6893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92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828007" y="512241"/>
            <a:ext cx="7543800" cy="3087522"/>
            <a:chOff x="0" y="0"/>
            <a:chExt cx="9432261" cy="384872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124235" cy="1157920"/>
            </a:xfrm>
            <a:custGeom>
              <a:avLst/>
              <a:gdLst/>
              <a:ahLst/>
              <a:cxnLst/>
              <a:rect l="l" t="t" r="r" b="b"/>
              <a:pathLst>
                <a:path w="1124235" h="1157920">
                  <a:moveTo>
                    <a:pt x="0" y="0"/>
                  </a:moveTo>
                  <a:lnTo>
                    <a:pt x="1124235" y="0"/>
                  </a:lnTo>
                  <a:lnTo>
                    <a:pt x="1124235" y="1157920"/>
                  </a:lnTo>
                  <a:lnTo>
                    <a:pt x="0" y="11579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1634311" y="147161"/>
              <a:ext cx="7797950" cy="370156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en-US" sz="3200" b="1" dirty="0"/>
                <a:t>Generic Limitations</a:t>
              </a:r>
            </a:p>
            <a:p>
              <a:r>
                <a:rPr lang="en-US" sz="3200" dirty="0"/>
                <a:t>Traditional health apps deliver one-size-fits-all recommendations that ignore individual needs, genetics, and lifestyle patterns.</a:t>
              </a:r>
            </a:p>
            <a:p>
              <a:pPr algn="l">
                <a:lnSpc>
                  <a:spcPts val="4199"/>
                </a:lnSpc>
              </a:pPr>
              <a:endParaRPr lang="en-US" sz="2999" dirty="0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endParaRP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351305" y="370892"/>
              <a:ext cx="421625" cy="3494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960"/>
                </a:lnSpc>
              </a:pPr>
              <a:r>
                <a:rPr lang="en-US" sz="1400" b="1">
                  <a:solidFill>
                    <a:srgbClr val="2B2B2B"/>
                  </a:solidFill>
                  <a:latin typeface="Agrandir Bold"/>
                  <a:ea typeface="Agrandir Bold"/>
                  <a:cs typeface="Agrandir Bold"/>
                  <a:sym typeface="Agrandir Bold"/>
                </a:rPr>
                <a:t>1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9828007" y="3389243"/>
            <a:ext cx="6954999" cy="2969467"/>
            <a:chOff x="0" y="-305101"/>
            <a:chExt cx="9273332" cy="3959289"/>
          </a:xfrm>
        </p:grpSpPr>
        <p:sp>
          <p:nvSpPr>
            <p:cNvPr id="10" name="TextBox 10"/>
            <p:cNvSpPr txBox="1"/>
            <p:nvPr/>
          </p:nvSpPr>
          <p:spPr>
            <a:xfrm>
              <a:off x="1634311" y="-305101"/>
              <a:ext cx="7639021" cy="395928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en-US" sz="3200" b="1" dirty="0"/>
                <a:t>The Personalization Gap</a:t>
              </a:r>
            </a:p>
            <a:p>
              <a:r>
                <a:rPr lang="en-US" sz="3200" dirty="0"/>
                <a:t>Users lack real-time, adaptive insights that evolve with their changing health status and personal goals.</a:t>
              </a:r>
            </a:p>
            <a:p>
              <a:pPr algn="l">
                <a:lnSpc>
                  <a:spcPts val="4199"/>
                </a:lnSpc>
              </a:pPr>
              <a:endParaRPr lang="en-US" sz="2999" dirty="0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endParaRPr>
            </a:p>
          </p:txBody>
        </p:sp>
        <p:sp>
          <p:nvSpPr>
            <p:cNvPr id="11" name="Freeform 11"/>
            <p:cNvSpPr/>
            <p:nvPr/>
          </p:nvSpPr>
          <p:spPr>
            <a:xfrm>
              <a:off x="0" y="0"/>
              <a:ext cx="1124235" cy="1157920"/>
            </a:xfrm>
            <a:custGeom>
              <a:avLst/>
              <a:gdLst/>
              <a:ahLst/>
              <a:cxnLst/>
              <a:rect l="l" t="t" r="r" b="b"/>
              <a:pathLst>
                <a:path w="1124235" h="1157920">
                  <a:moveTo>
                    <a:pt x="0" y="0"/>
                  </a:moveTo>
                  <a:lnTo>
                    <a:pt x="1124235" y="0"/>
                  </a:lnTo>
                  <a:lnTo>
                    <a:pt x="1124235" y="1157920"/>
                  </a:lnTo>
                  <a:lnTo>
                    <a:pt x="0" y="11579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351305" y="370892"/>
              <a:ext cx="421625" cy="3494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960"/>
                </a:lnSpc>
              </a:pPr>
              <a:r>
                <a:rPr lang="en-US" sz="1400" b="1">
                  <a:solidFill>
                    <a:srgbClr val="2B2B2B"/>
                  </a:solidFill>
                  <a:latin typeface="Agrandir Bold"/>
                  <a:ea typeface="Agrandir Bold"/>
                  <a:cs typeface="Agrandir Bold"/>
                  <a:sym typeface="Agrandir Bold"/>
                </a:rPr>
                <a:t>2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9828007" y="6294548"/>
            <a:ext cx="7164593" cy="3954352"/>
            <a:chOff x="0" y="-658679"/>
            <a:chExt cx="9552791" cy="5272470"/>
          </a:xfrm>
        </p:grpSpPr>
        <p:sp>
          <p:nvSpPr>
            <p:cNvPr id="14" name="TextBox 14"/>
            <p:cNvSpPr txBox="1"/>
            <p:nvPr/>
          </p:nvSpPr>
          <p:spPr>
            <a:xfrm>
              <a:off x="1634311" y="-658679"/>
              <a:ext cx="7918480" cy="527247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en-US" sz="3200" b="1" dirty="0"/>
                <a:t>AI-Powered Solution</a:t>
              </a:r>
            </a:p>
            <a:p>
              <a:r>
                <a:rPr lang="en-US" sz="3200" dirty="0"/>
                <a:t>Artificial intelligence enables hyper-personalized recommendations by analyzing fitness data, nutrition patterns, mental health metrics, and predictive diagnostics simultaneously.</a:t>
              </a:r>
            </a:p>
            <a:p>
              <a:pPr algn="l">
                <a:lnSpc>
                  <a:spcPts val="4199"/>
                </a:lnSpc>
              </a:pPr>
              <a:endParaRPr lang="en-US" sz="2999" dirty="0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endParaRPr>
            </a:p>
          </p:txBody>
        </p:sp>
        <p:sp>
          <p:nvSpPr>
            <p:cNvPr id="15" name="Freeform 15"/>
            <p:cNvSpPr/>
            <p:nvPr/>
          </p:nvSpPr>
          <p:spPr>
            <a:xfrm>
              <a:off x="0" y="0"/>
              <a:ext cx="1124235" cy="1157920"/>
            </a:xfrm>
            <a:custGeom>
              <a:avLst/>
              <a:gdLst/>
              <a:ahLst/>
              <a:cxnLst/>
              <a:rect l="l" t="t" r="r" b="b"/>
              <a:pathLst>
                <a:path w="1124235" h="1157920">
                  <a:moveTo>
                    <a:pt x="0" y="0"/>
                  </a:moveTo>
                  <a:lnTo>
                    <a:pt x="1124235" y="0"/>
                  </a:lnTo>
                  <a:lnTo>
                    <a:pt x="1124235" y="1157920"/>
                  </a:lnTo>
                  <a:lnTo>
                    <a:pt x="0" y="11579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351305" y="370892"/>
              <a:ext cx="421625" cy="3494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960"/>
                </a:lnSpc>
              </a:pPr>
              <a:r>
                <a:rPr lang="en-US" sz="1400" b="1" dirty="0">
                  <a:solidFill>
                    <a:srgbClr val="2B2B2B"/>
                  </a:solidFill>
                  <a:latin typeface="Agrandir Bold"/>
                  <a:ea typeface="Agrandir Bold"/>
                  <a:cs typeface="Agrandir Bold"/>
                  <a:sym typeface="Agrandir Bold"/>
                </a:rPr>
                <a:t>3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861336" y="1079408"/>
            <a:ext cx="9398198" cy="1384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00"/>
              </a:lnSpc>
              <a:spcBef>
                <a:spcPct val="0"/>
              </a:spcBef>
            </a:pPr>
            <a:r>
              <a:rPr lang="en-IN" sz="4800" b="1" dirty="0"/>
              <a:t>The Problem We Solve</a:t>
            </a:r>
          </a:p>
          <a:p>
            <a:pPr marL="0" lvl="0" indent="0" algn="ctr">
              <a:lnSpc>
                <a:spcPts val="5400"/>
              </a:lnSpc>
              <a:spcBef>
                <a:spcPct val="0"/>
              </a:spcBef>
            </a:pPr>
            <a:endParaRPr lang="en-US" sz="4500" dirty="0">
              <a:solidFill>
                <a:srgbClr val="2B2B2B"/>
              </a:solidFill>
              <a:latin typeface="Agrandir"/>
              <a:ea typeface="Agrandir"/>
              <a:cs typeface="Agrandir"/>
              <a:sym typeface="Agrandir"/>
            </a:endParaRP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25000"/>
          </a:blip>
          <a:srcRect/>
          <a:stretch>
            <a:fillRect/>
          </a:stretch>
        </p:blipFill>
        <p:spPr>
          <a:xfrm>
            <a:off x="-4810715" y="2950641"/>
            <a:ext cx="9621431" cy="9789932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alphaModFix amt="50000"/>
          </a:blip>
          <a:srcRect/>
          <a:stretch>
            <a:fillRect/>
          </a:stretch>
        </p:blipFill>
        <p:spPr>
          <a:xfrm rot="9720163">
            <a:off x="12600387" y="-3298660"/>
            <a:ext cx="8670039" cy="8654721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219200" y="2628901"/>
            <a:ext cx="16611336" cy="45420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3200" dirty="0"/>
              <a:t>• Generic health plans fail to account for individual circumstances</a:t>
            </a:r>
          </a:p>
          <a:p>
            <a:endParaRPr lang="en-US" sz="3200" dirty="0"/>
          </a:p>
          <a:p>
            <a:r>
              <a:rPr lang="en-US" sz="3200" dirty="0"/>
              <a:t>• Limited feedback prevents behavioral adaptation</a:t>
            </a:r>
          </a:p>
          <a:p>
            <a:endParaRPr lang="en-US" sz="3200" dirty="0"/>
          </a:p>
          <a:p>
            <a:r>
              <a:rPr lang="en-US" sz="3200" dirty="0"/>
              <a:t>• Reactive rather than predictive healthcare approaches</a:t>
            </a:r>
          </a:p>
          <a:p>
            <a:endParaRPr lang="en-US" sz="3200" dirty="0"/>
          </a:p>
          <a:p>
            <a:r>
              <a:rPr lang="en-US" sz="3200" dirty="0"/>
              <a:t>• Users struggle with data interpretation and decision-making</a:t>
            </a:r>
          </a:p>
          <a:p>
            <a:pPr algn="ctr">
              <a:lnSpc>
                <a:spcPts val="4367"/>
              </a:lnSpc>
              <a:spcBef>
                <a:spcPct val="0"/>
              </a:spcBef>
            </a:pPr>
            <a:endParaRPr lang="en-US" sz="3119" dirty="0">
              <a:solidFill>
                <a:srgbClr val="2B2B2B"/>
              </a:solidFill>
              <a:latin typeface="Agrandir"/>
              <a:ea typeface="Agrandir"/>
              <a:cs typeface="Agrandir"/>
              <a:sym typeface="Agrandir"/>
            </a:endParaRPr>
          </a:p>
          <a:p>
            <a:pPr algn="l">
              <a:lnSpc>
                <a:spcPts val="4367"/>
              </a:lnSpc>
              <a:spcBef>
                <a:spcPct val="0"/>
              </a:spcBef>
            </a:pPr>
            <a:endParaRPr lang="en-US" sz="3119" dirty="0">
              <a:solidFill>
                <a:srgbClr val="2B2B2B"/>
              </a:solidFill>
              <a:latin typeface="Agrandir"/>
              <a:ea typeface="Agrandir"/>
              <a:cs typeface="Agrandir"/>
              <a:sym typeface="Agrandir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25000"/>
          </a:blip>
          <a:srcRect/>
          <a:stretch>
            <a:fillRect/>
          </a:stretch>
        </p:blipFill>
        <p:spPr>
          <a:xfrm>
            <a:off x="-3292798" y="-2045057"/>
            <a:ext cx="22799998" cy="19033452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25000"/>
          </a:blip>
          <a:srcRect/>
          <a:stretch>
            <a:fillRect/>
          </a:stretch>
        </p:blipFill>
        <p:spPr>
          <a:xfrm rot="-3982960">
            <a:off x="13745551" y="-3705176"/>
            <a:ext cx="5352514" cy="7410352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25000"/>
          </a:blip>
          <a:srcRect/>
          <a:stretch>
            <a:fillRect/>
          </a:stretch>
        </p:blipFill>
        <p:spPr>
          <a:xfrm rot="-1644077">
            <a:off x="16162301" y="-1063836"/>
            <a:ext cx="5468057" cy="6108036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944428" y="411998"/>
            <a:ext cx="10399144" cy="21262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399"/>
              </a:lnSpc>
              <a:spcBef>
                <a:spcPct val="0"/>
              </a:spcBef>
            </a:pPr>
            <a:r>
              <a:rPr lang="en-IN" sz="7200" b="1" dirty="0"/>
              <a:t>Objectives</a:t>
            </a:r>
          </a:p>
          <a:p>
            <a:pPr marL="0" lvl="0" indent="0" algn="ctr">
              <a:lnSpc>
                <a:spcPts val="8399"/>
              </a:lnSpc>
              <a:spcBef>
                <a:spcPct val="0"/>
              </a:spcBef>
            </a:pPr>
            <a:endParaRPr lang="en-US" sz="6999" dirty="0">
              <a:solidFill>
                <a:srgbClr val="2B2B2B"/>
              </a:solidFill>
              <a:latin typeface="Agrandir"/>
              <a:ea typeface="Agrandir"/>
              <a:cs typeface="Agrandir"/>
              <a:sym typeface="Agrandir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3715802" y="8093719"/>
            <a:ext cx="13363622" cy="11621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400" b="1" dirty="0"/>
              <a:t>Sustained Engagement</a:t>
            </a:r>
          </a:p>
          <a:p>
            <a:r>
              <a:rPr lang="en-US" sz="2400" dirty="0"/>
              <a:t>Building long-term healthy habits through intelligent encouragement</a:t>
            </a:r>
          </a:p>
          <a:p>
            <a:pPr marL="604542" lvl="1" indent="-302271" algn="l">
              <a:lnSpc>
                <a:spcPts val="3360"/>
              </a:lnSpc>
              <a:buFont typeface="Arial"/>
              <a:buChar char="•"/>
            </a:pPr>
            <a:endParaRPr lang="en-US" sz="2800" dirty="0">
              <a:solidFill>
                <a:srgbClr val="2B2B2B"/>
              </a:solidFill>
              <a:latin typeface="Agrandir"/>
              <a:ea typeface="Agrandir"/>
              <a:cs typeface="Agrandir"/>
              <a:sym typeface="Agrandir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DD69B11-6C38-58E4-17D8-43F19EF000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6485" y="1741553"/>
            <a:ext cx="1247434" cy="159333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F53885C-B18A-20CC-99E5-6401F4F07A50}"/>
              </a:ext>
            </a:extLst>
          </p:cNvPr>
          <p:cNvSpPr txBox="1"/>
          <p:nvPr/>
        </p:nvSpPr>
        <p:spPr>
          <a:xfrm>
            <a:off x="3552286" y="2108486"/>
            <a:ext cx="1305906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400" b="1" dirty="0"/>
              <a:t>Continuous Monitoring</a:t>
            </a:r>
          </a:p>
          <a:p>
            <a:pPr>
              <a:buNone/>
            </a:pPr>
            <a:r>
              <a:rPr lang="en-US" sz="2400" dirty="0"/>
              <a:t>Real-time collection and analysis of comprehensive health metrics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A565BCB-67BC-2BDC-F494-3C8F13BB75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36626" y="3782478"/>
            <a:ext cx="1905000" cy="131698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173888B-4D22-8808-8109-9338F3BBD981}"/>
              </a:ext>
            </a:extLst>
          </p:cNvPr>
          <p:cNvSpPr txBox="1"/>
          <p:nvPr/>
        </p:nvSpPr>
        <p:spPr>
          <a:xfrm>
            <a:off x="3591232" y="4015334"/>
            <a:ext cx="123444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400" b="1" dirty="0"/>
              <a:t>Risk Prediction</a:t>
            </a:r>
          </a:p>
          <a:p>
            <a:pPr>
              <a:buNone/>
            </a:pPr>
            <a:r>
              <a:rPr lang="en-US" sz="2400" dirty="0"/>
              <a:t>AI-powered early detection of potential health complications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1CC2FFB7-A37C-7925-300C-D95483E7C72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36626" y="5659939"/>
            <a:ext cx="2086022" cy="146155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D3432E2-2D1F-66A7-760E-3A793EF5366A}"/>
              </a:ext>
            </a:extLst>
          </p:cNvPr>
          <p:cNvSpPr txBox="1"/>
          <p:nvPr/>
        </p:nvSpPr>
        <p:spPr>
          <a:xfrm>
            <a:off x="3574531" y="6073169"/>
            <a:ext cx="123444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400" b="1" dirty="0"/>
              <a:t>Adaptive Plans</a:t>
            </a:r>
          </a:p>
          <a:p>
            <a:pPr>
              <a:buNone/>
            </a:pPr>
            <a:r>
              <a:rPr lang="en-US" sz="2400" dirty="0"/>
              <a:t>Dynamically personalized wellness strategies that evolve with user progress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87E520DD-F559-28DD-CE0B-E5524B99EDF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02774" y="7932652"/>
            <a:ext cx="2088552" cy="122558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25000"/>
          </a:blip>
          <a:srcRect/>
          <a:stretch>
            <a:fillRect/>
          </a:stretch>
        </p:blipFill>
        <p:spPr>
          <a:xfrm>
            <a:off x="-1828800" y="-2400300"/>
            <a:ext cx="20497800" cy="18262535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664987" y="3771900"/>
            <a:ext cx="9408397" cy="17825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sz="6000" b="1" dirty="0"/>
              <a:t>System Architecture</a:t>
            </a:r>
          </a:p>
          <a:p>
            <a:pPr marL="0" lvl="0" indent="0" algn="l">
              <a:lnSpc>
                <a:spcPts val="6726"/>
              </a:lnSpc>
              <a:spcBef>
                <a:spcPct val="0"/>
              </a:spcBef>
            </a:pPr>
            <a:endParaRPr lang="en-US" sz="5605" dirty="0">
              <a:solidFill>
                <a:srgbClr val="2B2B2B"/>
              </a:solidFill>
              <a:latin typeface="Agrandir"/>
              <a:ea typeface="Agrandir"/>
              <a:cs typeface="Agrandir"/>
              <a:sym typeface="Agrandir"/>
            </a:endParaRP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alphaModFix amt="25000"/>
          </a:blip>
          <a:srcRect/>
          <a:stretch>
            <a:fillRect/>
          </a:stretch>
        </p:blipFill>
        <p:spPr>
          <a:xfrm rot="-3982960">
            <a:off x="13745551" y="-3705176"/>
            <a:ext cx="5352514" cy="7410352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alphaModFix amt="25000"/>
          </a:blip>
          <a:srcRect/>
          <a:stretch>
            <a:fillRect/>
          </a:stretch>
        </p:blipFill>
        <p:spPr>
          <a:xfrm rot="-1644077">
            <a:off x="16203399" y="-673132"/>
            <a:ext cx="5468057" cy="610803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12CB096-77E5-531B-970C-B2885B9FA7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29776" y="0"/>
            <a:ext cx="8905824" cy="99822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25000"/>
          </a:blip>
          <a:srcRect/>
          <a:stretch>
            <a:fillRect/>
          </a:stretch>
        </p:blipFill>
        <p:spPr>
          <a:xfrm>
            <a:off x="-2710082" y="10127835"/>
            <a:ext cx="9621431" cy="9789932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50000"/>
          </a:blip>
          <a:srcRect/>
          <a:stretch>
            <a:fillRect/>
          </a:stretch>
        </p:blipFill>
        <p:spPr>
          <a:xfrm rot="9720163">
            <a:off x="4678886" y="-612619"/>
            <a:ext cx="8191853" cy="3962139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3955211" y="159165"/>
            <a:ext cx="10624860" cy="32034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399"/>
              </a:lnSpc>
              <a:spcBef>
                <a:spcPct val="0"/>
              </a:spcBef>
            </a:pPr>
            <a:r>
              <a:rPr lang="en-IN" sz="7200" b="1" dirty="0"/>
              <a:t>AI Techniques Powering Personalization</a:t>
            </a:r>
          </a:p>
          <a:p>
            <a:pPr marL="0" lvl="0" indent="0" algn="ctr">
              <a:lnSpc>
                <a:spcPts val="8399"/>
              </a:lnSpc>
              <a:spcBef>
                <a:spcPct val="0"/>
              </a:spcBef>
            </a:pPr>
            <a:endParaRPr lang="en-US" sz="6999" dirty="0">
              <a:solidFill>
                <a:srgbClr val="2B2B2B"/>
              </a:solidFill>
              <a:latin typeface="Agrandir"/>
              <a:ea typeface="Agrandir"/>
              <a:cs typeface="Agrandir"/>
              <a:sym typeface="Agrandir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3637676" y="2980096"/>
            <a:ext cx="15141773" cy="1615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sz="2400" b="1" dirty="0"/>
              <a:t>Machine Learning</a:t>
            </a:r>
          </a:p>
          <a:p>
            <a:r>
              <a:rPr lang="en-US" sz="2400" dirty="0"/>
              <a:t>Predictive models analyze health trends, activity patterns, and identify behavioral correlations that inform recommendations</a:t>
            </a:r>
          </a:p>
          <a:p>
            <a:pPr algn="ctr">
              <a:lnSpc>
                <a:spcPts val="4199"/>
              </a:lnSpc>
              <a:spcBef>
                <a:spcPct val="0"/>
              </a:spcBef>
            </a:pPr>
            <a:endParaRPr lang="en-US" sz="2999" dirty="0">
              <a:solidFill>
                <a:srgbClr val="2B2B2B"/>
              </a:solidFill>
              <a:latin typeface="Agrandir"/>
              <a:ea typeface="Agrandir"/>
              <a:cs typeface="Agrandir"/>
              <a:sym typeface="Agrandir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3542843" y="4730514"/>
            <a:ext cx="13870306" cy="1615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sz="2400" b="1" dirty="0"/>
              <a:t>Natural Language Processing</a:t>
            </a:r>
          </a:p>
          <a:p>
            <a:r>
              <a:rPr lang="en-US" sz="2400" dirty="0"/>
              <a:t>Conversational AI chatbots understand user queries and provide contextual health guidance through natural dialogue</a:t>
            </a:r>
          </a:p>
          <a:p>
            <a:pPr algn="ctr">
              <a:lnSpc>
                <a:spcPts val="4199"/>
              </a:lnSpc>
              <a:spcBef>
                <a:spcPct val="0"/>
              </a:spcBef>
            </a:pPr>
            <a:endParaRPr lang="en-US" sz="2999" dirty="0">
              <a:solidFill>
                <a:srgbClr val="2B2B2B"/>
              </a:solidFill>
              <a:latin typeface="Agrandir"/>
              <a:ea typeface="Agrandir"/>
              <a:cs typeface="Agrandir"/>
              <a:sym typeface="Agrandir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3542843" y="8300186"/>
            <a:ext cx="15331440" cy="1615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sz="2400" b="1" dirty="0"/>
              <a:t>Recommendation Systems</a:t>
            </a:r>
          </a:p>
          <a:p>
            <a:r>
              <a:rPr lang="en-US" sz="2400" dirty="0"/>
              <a:t>Intelligent algorithms curate customized diet plans, workout routines, and supplement suggestions aligned with</a:t>
            </a:r>
          </a:p>
          <a:p>
            <a:r>
              <a:rPr lang="en-US" sz="2400" dirty="0"/>
              <a:t> individual goals</a:t>
            </a:r>
          </a:p>
          <a:p>
            <a:pPr algn="ctr">
              <a:lnSpc>
                <a:spcPts val="4199"/>
              </a:lnSpc>
              <a:spcBef>
                <a:spcPct val="0"/>
              </a:spcBef>
            </a:pPr>
            <a:endParaRPr lang="en-US" sz="2999" dirty="0">
              <a:solidFill>
                <a:srgbClr val="2B2B2B"/>
              </a:solidFill>
              <a:latin typeface="Agrandir"/>
              <a:ea typeface="Agrandir"/>
              <a:cs typeface="Agrandir"/>
              <a:sym typeface="Agrandir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3542843" y="6451963"/>
            <a:ext cx="15061763" cy="1615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sz="2400" b="1" dirty="0"/>
              <a:t>Computer Vision</a:t>
            </a:r>
          </a:p>
          <a:p>
            <a:r>
              <a:rPr lang="en-US" sz="2400" dirty="0"/>
              <a:t>Image analysis enables non-invasive health assessments including skin condition monitoring and physical </a:t>
            </a:r>
          </a:p>
          <a:p>
            <a:r>
              <a:rPr lang="en-US" sz="2400" dirty="0"/>
              <a:t>form evaluation</a:t>
            </a:r>
          </a:p>
          <a:p>
            <a:pPr algn="ctr">
              <a:lnSpc>
                <a:spcPts val="4199"/>
              </a:lnSpc>
              <a:spcBef>
                <a:spcPct val="0"/>
              </a:spcBef>
            </a:pPr>
            <a:endParaRPr lang="en-US" sz="2999" dirty="0">
              <a:solidFill>
                <a:srgbClr val="2B2B2B"/>
              </a:solidFill>
              <a:latin typeface="Agrandir"/>
              <a:ea typeface="Agrandir"/>
              <a:cs typeface="Agrandir"/>
              <a:sym typeface="Agrandir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1947CC3-D083-D1ED-C614-D6CBE7A4B7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4303" y="3012351"/>
            <a:ext cx="992757" cy="91309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E3962D7-D0FA-35CF-D63F-6439444D8B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6399" y="4844004"/>
            <a:ext cx="1447800" cy="98005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2ECF8D3-8109-0211-30F3-AEEED60BAB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73755" y="6648954"/>
            <a:ext cx="1053089" cy="98005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E531488-16AE-437F-FC08-C2F9C32B64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54520" y="8409311"/>
            <a:ext cx="1172325" cy="98005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EF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8"/>
          <p:cNvSpPr txBox="1"/>
          <p:nvPr/>
        </p:nvSpPr>
        <p:spPr>
          <a:xfrm>
            <a:off x="1752600" y="277717"/>
            <a:ext cx="14427636" cy="2126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99"/>
              </a:lnSpc>
              <a:spcBef>
                <a:spcPct val="0"/>
              </a:spcBef>
            </a:pPr>
            <a:r>
              <a:rPr lang="en-IN" sz="7200" b="1" dirty="0"/>
              <a:t>Multi-Source Data Integration</a:t>
            </a:r>
          </a:p>
          <a:p>
            <a:pPr marL="0" lvl="0" indent="0" algn="ctr">
              <a:lnSpc>
                <a:spcPts val="8399"/>
              </a:lnSpc>
              <a:spcBef>
                <a:spcPct val="0"/>
              </a:spcBef>
            </a:pPr>
            <a:endParaRPr lang="en-US" sz="6999" dirty="0">
              <a:solidFill>
                <a:srgbClr val="2B2B2B"/>
              </a:solidFill>
              <a:latin typeface="Agrandir"/>
              <a:ea typeface="Agrandir"/>
              <a:cs typeface="Agrandir"/>
              <a:sym typeface="Agrandir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2426665" y="2596613"/>
            <a:ext cx="8412375" cy="5072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endParaRPr lang="en-US" sz="2999" dirty="0">
              <a:solidFill>
                <a:srgbClr val="2B2B2B"/>
              </a:solidFill>
              <a:latin typeface="Agrandir"/>
              <a:ea typeface="Agrandir"/>
              <a:cs typeface="Agrandir"/>
              <a:sym typeface="Agrandir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06D0C50-2FAF-CE22-2128-8F0E8FCF904F}"/>
              </a:ext>
            </a:extLst>
          </p:cNvPr>
          <p:cNvSpPr txBox="1"/>
          <p:nvPr/>
        </p:nvSpPr>
        <p:spPr>
          <a:xfrm>
            <a:off x="914400" y="1730093"/>
            <a:ext cx="9728418" cy="82791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800" b="1" dirty="0"/>
              <a:t>Wearable Devices</a:t>
            </a:r>
          </a:p>
          <a:p>
            <a:pPr>
              <a:buNone/>
            </a:pPr>
            <a:r>
              <a:rPr lang="en-US" sz="2800" dirty="0"/>
              <a:t>Fitbit, Apple Watch, and connected sensors provide continuous biometric monitoring</a:t>
            </a:r>
          </a:p>
          <a:p>
            <a:pPr>
              <a:buNone/>
            </a:pPr>
            <a:endParaRPr lang="en-US" sz="2800" dirty="0"/>
          </a:p>
          <a:p>
            <a:pPr>
              <a:buNone/>
            </a:pPr>
            <a:r>
              <a:rPr lang="en-US" sz="2800" b="1" dirty="0"/>
              <a:t>Mobile Sensors</a:t>
            </a:r>
          </a:p>
          <a:p>
            <a:pPr>
              <a:buNone/>
            </a:pPr>
            <a:r>
              <a:rPr lang="en-US" sz="2800" dirty="0"/>
              <a:t>Heart rate, step count, location data, and screen time tracked through smartphone integration</a:t>
            </a:r>
          </a:p>
          <a:p>
            <a:pPr>
              <a:buNone/>
            </a:pPr>
            <a:endParaRPr lang="en-US" sz="2800" dirty="0"/>
          </a:p>
          <a:p>
            <a:pPr>
              <a:buNone/>
            </a:pPr>
            <a:r>
              <a:rPr lang="en-US" sz="2800" b="1" dirty="0"/>
              <a:t>Medical History</a:t>
            </a:r>
          </a:p>
          <a:p>
            <a:pPr>
              <a:buNone/>
            </a:pPr>
            <a:r>
              <a:rPr lang="en-US" sz="2800" dirty="0"/>
              <a:t>Secure access to lab results, diagnostic reports, and clinical observations for comprehensive context</a:t>
            </a:r>
          </a:p>
          <a:p>
            <a:pPr>
              <a:buNone/>
            </a:pPr>
            <a:endParaRPr lang="en-US" sz="2800" dirty="0"/>
          </a:p>
          <a:p>
            <a:pPr>
              <a:buNone/>
            </a:pPr>
            <a:r>
              <a:rPr lang="en-US" sz="2800" b="1" dirty="0"/>
              <a:t>Lifestyle Data</a:t>
            </a:r>
          </a:p>
          <a:p>
            <a:pPr>
              <a:buNone/>
            </a:pPr>
            <a:r>
              <a:rPr lang="en-US" sz="2800" dirty="0"/>
              <a:t>User-reported sleep duration, nutrition logs, stress levels, and mood tracking for complete health picture</a:t>
            </a:r>
          </a:p>
          <a:p>
            <a:pPr>
              <a:buNone/>
            </a:pPr>
            <a:endParaRPr lang="en-US" sz="2800" dirty="0"/>
          </a:p>
          <a:p>
            <a:pPr>
              <a:buNone/>
            </a:pPr>
            <a:r>
              <a:rPr lang="en-US" sz="2800" b="1" dirty="0"/>
              <a:t>Professional Integration</a:t>
            </a:r>
          </a:p>
          <a:p>
            <a:pPr>
              <a:buNone/>
            </a:pPr>
            <a:r>
              <a:rPr lang="en-US" sz="2800" dirty="0"/>
              <a:t>Seamless connection with healthcare providers enables data sharing and clinical recommendations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46C535A-D161-2676-DDF3-45B52CAB9E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9000" y="1562100"/>
            <a:ext cx="6858000" cy="81534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124200" y="168510"/>
            <a:ext cx="12943885" cy="32034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399"/>
              </a:lnSpc>
              <a:spcBef>
                <a:spcPct val="0"/>
              </a:spcBef>
            </a:pPr>
            <a:r>
              <a:rPr lang="en-US" sz="7200" b="1" dirty="0"/>
              <a:t>The Future of Personalized Healthcare</a:t>
            </a:r>
          </a:p>
          <a:p>
            <a:pPr marL="0" lvl="0" indent="0" algn="l">
              <a:lnSpc>
                <a:spcPts val="8399"/>
              </a:lnSpc>
              <a:spcBef>
                <a:spcPct val="0"/>
              </a:spcBef>
            </a:pPr>
            <a:endParaRPr lang="en-US" sz="6999" dirty="0">
              <a:solidFill>
                <a:srgbClr val="2B2B2B"/>
              </a:solidFill>
              <a:latin typeface="Agrandir"/>
              <a:ea typeface="Agrandir"/>
              <a:cs typeface="Agrandir"/>
              <a:sym typeface="Agrandir"/>
            </a:endParaRP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50000"/>
          </a:blip>
          <a:srcRect/>
          <a:stretch>
            <a:fillRect/>
          </a:stretch>
        </p:blipFill>
        <p:spPr>
          <a:xfrm>
            <a:off x="-52715" y="876300"/>
            <a:ext cx="10541077" cy="10522453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2838284" y="2781300"/>
            <a:ext cx="12611431" cy="71478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sz="3200" b="1" dirty="0"/>
              <a:t>Personal</a:t>
            </a:r>
          </a:p>
          <a:p>
            <a:r>
              <a:rPr lang="en-US" sz="3200" dirty="0"/>
              <a:t>Hyper-individualized health strategies respecting genetic, environmental, and behavioral uniqueness</a:t>
            </a:r>
          </a:p>
          <a:p>
            <a:endParaRPr lang="en-US" sz="3200" dirty="0"/>
          </a:p>
          <a:p>
            <a:pPr algn="l">
              <a:lnSpc>
                <a:spcPts val="4367"/>
              </a:lnSpc>
              <a:spcBef>
                <a:spcPct val="0"/>
              </a:spcBef>
            </a:pPr>
            <a:endParaRPr lang="en-US" sz="3119" dirty="0">
              <a:solidFill>
                <a:srgbClr val="2B2B2B"/>
              </a:solidFill>
              <a:latin typeface="Agrandir"/>
              <a:ea typeface="Agrandir"/>
              <a:cs typeface="Agrandir"/>
              <a:sym typeface="Agrandir"/>
            </a:endParaRPr>
          </a:p>
          <a:p>
            <a:r>
              <a:rPr lang="en-US" sz="3200" b="1" dirty="0"/>
              <a:t>Predictive</a:t>
            </a:r>
          </a:p>
          <a:p>
            <a:r>
              <a:rPr lang="en-US" sz="3200" dirty="0"/>
              <a:t>Anticipatory healthcare that identifies risks before symptoms emerge</a:t>
            </a:r>
          </a:p>
          <a:p>
            <a:endParaRPr lang="en-US" sz="3200" dirty="0"/>
          </a:p>
          <a:p>
            <a:pPr algn="l">
              <a:lnSpc>
                <a:spcPts val="4367"/>
              </a:lnSpc>
              <a:spcBef>
                <a:spcPct val="0"/>
              </a:spcBef>
            </a:pPr>
            <a:endParaRPr lang="en-US" sz="3119" dirty="0">
              <a:solidFill>
                <a:srgbClr val="2B2B2B"/>
              </a:solidFill>
              <a:latin typeface="Agrandir"/>
              <a:ea typeface="Agrandir"/>
              <a:cs typeface="Agrandir"/>
              <a:sym typeface="Agrandir"/>
            </a:endParaRPr>
          </a:p>
          <a:p>
            <a:r>
              <a:rPr lang="en-US" sz="3200" b="1" dirty="0"/>
              <a:t>Proactive</a:t>
            </a:r>
          </a:p>
          <a:p>
            <a:r>
              <a:rPr lang="en-US" sz="3200" dirty="0"/>
              <a:t>Empowered users take preventive action guided by intelligent AI recommendations</a:t>
            </a:r>
          </a:p>
          <a:p>
            <a:pPr algn="l">
              <a:lnSpc>
                <a:spcPts val="4367"/>
              </a:lnSpc>
              <a:spcBef>
                <a:spcPct val="0"/>
              </a:spcBef>
            </a:pPr>
            <a:endParaRPr lang="en-US" sz="3119" dirty="0">
              <a:solidFill>
                <a:srgbClr val="2B2B2B"/>
              </a:solidFill>
              <a:latin typeface="Agrandir"/>
              <a:ea typeface="Agrandir"/>
              <a:cs typeface="Agrandir"/>
              <a:sym typeface="Agrandir"/>
            </a:endParaRPr>
          </a:p>
          <a:p>
            <a:pPr algn="l">
              <a:lnSpc>
                <a:spcPts val="4367"/>
              </a:lnSpc>
              <a:spcBef>
                <a:spcPct val="0"/>
              </a:spcBef>
            </a:pPr>
            <a:endParaRPr lang="en-US" sz="3119" dirty="0">
              <a:solidFill>
                <a:srgbClr val="2B2B2B"/>
              </a:solidFill>
              <a:latin typeface="Agrandir"/>
              <a:ea typeface="Agrandir"/>
              <a:cs typeface="Agrandir"/>
              <a:sym typeface="Agrandir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158</TotalTime>
  <Words>453</Words>
  <Application>Microsoft Office PowerPoint</Application>
  <PresentationFormat>Custom</PresentationFormat>
  <Paragraphs>79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Agrandir</vt:lpstr>
      <vt:lpstr>Arial</vt:lpstr>
      <vt:lpstr>Agrandir Bold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Social media Abuse and Toxicity Detector</dc:title>
  <dc:creator>DIVYA CHAND</dc:creator>
  <cp:lastModifiedBy>DIVYA CHAND</cp:lastModifiedBy>
  <cp:revision>4</cp:revision>
  <dcterms:created xsi:type="dcterms:W3CDTF">2006-08-16T00:00:00Z</dcterms:created>
  <dcterms:modified xsi:type="dcterms:W3CDTF">2025-10-28T13:43:21Z</dcterms:modified>
  <dc:identifier>DAGy411HjdM</dc:identifier>
</cp:coreProperties>
</file>